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anva Sans Bold Italics" panose="020B0604020202020204" charset="0"/>
      <p:regular r:id="rId12"/>
    </p:embeddedFont>
    <p:embeddedFont>
      <p:font typeface="Canva Sans Bold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Open Sauce Medium" panose="020B0604020202020204" charset="0"/>
      <p:regular r:id="rId18"/>
    </p:embeddedFont>
    <p:embeddedFont>
      <p:font typeface="Agrandir Narrow Bold" panose="020B0604020202020204" charset="0"/>
      <p:regular r:id="rId19"/>
    </p:embeddedFont>
    <p:embeddedFont>
      <p:font typeface="Open Sauce Light" panose="020B0604020202020204" charset="0"/>
      <p:regular r:id="rId20"/>
    </p:embeddedFont>
    <p:embeddedFont>
      <p:font typeface="Days" panose="02000505050000020004" charset="0"/>
      <p:regular r:id="rId21"/>
    </p:embeddedFont>
    <p:embeddedFont>
      <p:font typeface="Canva Sans" panose="020B0604020202020204" charset="0"/>
      <p:regular r:id="rId22"/>
    </p:embeddedFont>
    <p:embeddedFont>
      <p:font typeface="Garet" panose="020B0604020202020204" charset="-52"/>
      <p:regular r:id="rId23"/>
    </p:embeddedFont>
    <p:embeddedFont>
      <p:font typeface="Glacial Indifference Bold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500" y="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2.svg>
</file>

<file path=ppt/media/image13.png>
</file>

<file path=ppt/media/image14.png>
</file>

<file path=ppt/media/image15.jpe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1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shorturl.at/f1at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5" Type="http://schemas.openxmlformats.org/officeDocument/2006/relationships/image" Target="../media/image15.jpeg"/><Relationship Id="rId10" Type="http://schemas.openxmlformats.org/officeDocument/2006/relationships/image" Target="../media/image18.png"/><Relationship Id="rId4" Type="http://schemas.openxmlformats.org/officeDocument/2006/relationships/image" Target="../media/image14.png"/><Relationship Id="rId9" Type="http://schemas.openxmlformats.org/officeDocument/2006/relationships/image" Target="../media/image15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8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0.jpeg"/><Relationship Id="rId11" Type="http://schemas.openxmlformats.org/officeDocument/2006/relationships/image" Target="../media/image21.png"/><Relationship Id="rId5" Type="http://schemas.openxmlformats.org/officeDocument/2006/relationships/image" Target="../media/image19.png"/><Relationship Id="rId10" Type="http://schemas.openxmlformats.org/officeDocument/2006/relationships/image" Target="../media/image15.sv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564160" y="6931968"/>
            <a:ext cx="9526284" cy="0"/>
          </a:xfrm>
          <a:prstGeom prst="line">
            <a:avLst/>
          </a:prstGeom>
          <a:ln w="76200" cap="rnd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028700" y="1028899"/>
            <a:ext cx="3816320" cy="571894"/>
            <a:chOff x="0" y="0"/>
            <a:chExt cx="5088426" cy="76252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62525" cy="762525"/>
            </a:xfrm>
            <a:custGeom>
              <a:avLst/>
              <a:gdLst/>
              <a:ahLst/>
              <a:cxnLst/>
              <a:rect l="l" t="t" r="r" b="b"/>
              <a:pathLst>
                <a:path w="762525" h="762525">
                  <a:moveTo>
                    <a:pt x="0" y="0"/>
                  </a:moveTo>
                  <a:lnTo>
                    <a:pt x="762525" y="0"/>
                  </a:lnTo>
                  <a:lnTo>
                    <a:pt x="762525" y="762525"/>
                  </a:lnTo>
                  <a:lnTo>
                    <a:pt x="0" y="7625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6" name="TextBox 6"/>
            <p:cNvSpPr txBox="1"/>
            <p:nvPr/>
          </p:nvSpPr>
          <p:spPr>
            <a:xfrm>
              <a:off x="910822" y="42806"/>
              <a:ext cx="4177604" cy="6197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68"/>
                </a:lnSpc>
              </a:pPr>
              <a:r>
                <a:rPr lang="en-US" sz="2789" spc="209">
                  <a:solidFill>
                    <a:srgbClr val="F5F5F5"/>
                  </a:solidFill>
                  <a:latin typeface="Agrandir Narrow Bold"/>
                </a:rPr>
                <a:t>Bulgaria Explore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564160" y="3648668"/>
            <a:ext cx="9118379" cy="1286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950"/>
              </a:lnSpc>
            </a:pPr>
            <a:r>
              <a:rPr lang="en-US" sz="9045" spc="334">
                <a:solidFill>
                  <a:srgbClr val="FFFFFF"/>
                </a:solidFill>
                <a:latin typeface="Days"/>
              </a:rPr>
              <a:t>За туристите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64160" y="5013259"/>
            <a:ext cx="11596247" cy="1743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3263"/>
              </a:lnSpc>
            </a:pPr>
            <a:r>
              <a:rPr lang="en-US" sz="12057" spc="868" dirty="0">
                <a:solidFill>
                  <a:srgbClr val="FFFFFF"/>
                </a:solidFill>
                <a:latin typeface="Garet" panose="020B0604020202020204" charset="-52"/>
              </a:rPr>
              <a:t>BULEXPLO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19281" y="7254681"/>
            <a:ext cx="5132793" cy="3527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51"/>
              </a:lnSpc>
            </a:pPr>
            <a:r>
              <a:rPr lang="en-US" sz="2137" spc="181">
                <a:solidFill>
                  <a:srgbClr val="FFFFFF"/>
                </a:solidFill>
                <a:latin typeface="Agrandir Narrow Bold"/>
              </a:rPr>
              <a:t>www.bulexplo.bg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19281" y="9201150"/>
            <a:ext cx="5448152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Canva Sans"/>
              </a:rPr>
              <a:t>Изготвил:  Теодор Трифонов 8В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5562114" y="7450085"/>
            <a:ext cx="2725886" cy="2836915"/>
            <a:chOff x="0" y="0"/>
            <a:chExt cx="3634515" cy="3782553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148038"/>
              <a:ext cx="3634515" cy="3634515"/>
              <a:chOff x="0" y="0"/>
              <a:chExt cx="812800" cy="8128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5F5F5"/>
              </a:soli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46"/>
                  </a:lnSpc>
                </a:pPr>
                <a:endParaRPr/>
              </a:p>
            </p:txBody>
          </p:sp>
        </p:grpSp>
        <p:sp>
          <p:nvSpPr>
            <p:cNvPr id="15" name="Freeform 15"/>
            <p:cNvSpPr/>
            <p:nvPr/>
          </p:nvSpPr>
          <p:spPr>
            <a:xfrm>
              <a:off x="507133" y="0"/>
              <a:ext cx="2789434" cy="2789434"/>
            </a:xfrm>
            <a:custGeom>
              <a:avLst/>
              <a:gdLst/>
              <a:ahLst/>
              <a:cxnLst/>
              <a:rect l="l" t="t" r="r" b="b"/>
              <a:pathLst>
                <a:path w="2789434" h="2789434">
                  <a:moveTo>
                    <a:pt x="0" y="0"/>
                  </a:moveTo>
                  <a:lnTo>
                    <a:pt x="2789434" y="0"/>
                  </a:lnTo>
                  <a:lnTo>
                    <a:pt x="2789434" y="2789434"/>
                  </a:lnTo>
                  <a:lnTo>
                    <a:pt x="0" y="27894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16" name="TextBox 16"/>
            <p:cNvSpPr txBox="1"/>
            <p:nvPr/>
          </p:nvSpPr>
          <p:spPr>
            <a:xfrm>
              <a:off x="606975" y="2394094"/>
              <a:ext cx="2420564" cy="1149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331"/>
                </a:lnSpc>
              </a:pPr>
              <a:r>
                <a:rPr lang="en-US" sz="1665">
                  <a:solidFill>
                    <a:srgbClr val="2B2D30"/>
                  </a:solidFill>
                  <a:latin typeface="Canva Sans"/>
                </a:rPr>
                <a:t>ПГКМКС “Акад. Благовест Сендов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 flipV="1">
            <a:off x="1637793" y="-386531"/>
            <a:ext cx="0" cy="11126024"/>
          </a:xfrm>
          <a:prstGeom prst="line">
            <a:avLst/>
          </a:prstGeom>
          <a:ln w="381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3628854" y="3088297"/>
            <a:ext cx="11030292" cy="2055203"/>
            <a:chOff x="0" y="0"/>
            <a:chExt cx="2905097" cy="54128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905097" cy="541288"/>
            </a:xfrm>
            <a:custGeom>
              <a:avLst/>
              <a:gdLst/>
              <a:ahLst/>
              <a:cxnLst/>
              <a:rect l="l" t="t" r="r" b="b"/>
              <a:pathLst>
                <a:path w="2905097" h="541288">
                  <a:moveTo>
                    <a:pt x="0" y="0"/>
                  </a:moveTo>
                  <a:lnTo>
                    <a:pt x="2905097" y="0"/>
                  </a:lnTo>
                  <a:lnTo>
                    <a:pt x="2905097" y="541288"/>
                  </a:lnTo>
                  <a:lnTo>
                    <a:pt x="0" y="5412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5F5F5"/>
              </a:solidFill>
              <a:prstDash val="solid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2905097" cy="5698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3962401" y="3548369"/>
            <a:ext cx="10070724" cy="11798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9212"/>
              </a:lnSpc>
            </a:pPr>
            <a:r>
              <a:rPr lang="en-US" sz="8374" spc="334" dirty="0">
                <a:solidFill>
                  <a:srgbClr val="FFFFFF"/>
                </a:solidFill>
                <a:latin typeface="Garet" panose="020B0604020202020204" charset="-52"/>
              </a:rPr>
              <a:t>ДЕМОНСТРАЦИЯ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2354715" y="1028700"/>
            <a:ext cx="3816320" cy="571894"/>
            <a:chOff x="0" y="0"/>
            <a:chExt cx="5088426" cy="76252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62525" cy="762525"/>
            </a:xfrm>
            <a:custGeom>
              <a:avLst/>
              <a:gdLst/>
              <a:ahLst/>
              <a:cxnLst/>
              <a:rect l="l" t="t" r="r" b="b"/>
              <a:pathLst>
                <a:path w="762525" h="762525">
                  <a:moveTo>
                    <a:pt x="0" y="0"/>
                  </a:moveTo>
                  <a:lnTo>
                    <a:pt x="762525" y="0"/>
                  </a:lnTo>
                  <a:lnTo>
                    <a:pt x="762525" y="762525"/>
                  </a:lnTo>
                  <a:lnTo>
                    <a:pt x="0" y="7625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10" name="TextBox 10"/>
            <p:cNvSpPr txBox="1"/>
            <p:nvPr/>
          </p:nvSpPr>
          <p:spPr>
            <a:xfrm>
              <a:off x="910822" y="42806"/>
              <a:ext cx="4177604" cy="6197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68"/>
                </a:lnSpc>
              </a:pPr>
              <a:r>
                <a:rPr lang="en-US" sz="2789" spc="209">
                  <a:solidFill>
                    <a:srgbClr val="F5F5F5"/>
                  </a:solidFill>
                  <a:latin typeface="Agrandir Narrow Bold"/>
                </a:rPr>
                <a:t>Bulgaria Explore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3628854" y="6019259"/>
            <a:ext cx="11030292" cy="1811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Нека видим самия сайт в действие</a:t>
            </a:r>
          </a:p>
        </p:txBody>
      </p:sp>
      <p:sp>
        <p:nvSpPr>
          <p:cNvPr id="12" name="AutoShape 12"/>
          <p:cNvSpPr/>
          <p:nvPr/>
        </p:nvSpPr>
        <p:spPr>
          <a:xfrm flipH="1" flipV="1">
            <a:off x="1637770" y="9220200"/>
            <a:ext cx="15621507" cy="19050"/>
          </a:xfrm>
          <a:prstGeom prst="line">
            <a:avLst/>
          </a:prstGeom>
          <a:ln w="381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14173200" y="857250"/>
            <a:ext cx="3092387" cy="16542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Canva Sans Bold"/>
              </a:rPr>
              <a:t>05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764005" y="8430354"/>
            <a:ext cx="5495272" cy="603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3535" u="sng" dirty="0">
                <a:solidFill>
                  <a:srgbClr val="FFFFFF"/>
                </a:solidFill>
                <a:latin typeface="Canva Sans Bold Italics"/>
                <a:hlinkClick r:id="rId4" tooltip="https://shorturl.at/f1atg"/>
              </a:rPr>
              <a:t>https://shorturl.at/f1atg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</p:sp>
      <p:sp>
        <p:nvSpPr>
          <p:cNvPr id="3" name="AutoShape 3"/>
          <p:cNvSpPr/>
          <p:nvPr/>
        </p:nvSpPr>
        <p:spPr>
          <a:xfrm flipH="1">
            <a:off x="3838745" y="4174609"/>
            <a:ext cx="10610668" cy="53684"/>
          </a:xfrm>
          <a:prstGeom prst="line">
            <a:avLst/>
          </a:prstGeom>
          <a:ln w="762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028700" y="1028700"/>
            <a:ext cx="3816320" cy="571894"/>
            <a:chOff x="0" y="0"/>
            <a:chExt cx="5088426" cy="76252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62525" cy="762525"/>
            </a:xfrm>
            <a:custGeom>
              <a:avLst/>
              <a:gdLst/>
              <a:ahLst/>
              <a:cxnLst/>
              <a:rect l="l" t="t" r="r" b="b"/>
              <a:pathLst>
                <a:path w="762525" h="762525">
                  <a:moveTo>
                    <a:pt x="0" y="0"/>
                  </a:moveTo>
                  <a:lnTo>
                    <a:pt x="762525" y="0"/>
                  </a:lnTo>
                  <a:lnTo>
                    <a:pt x="762525" y="762525"/>
                  </a:lnTo>
                  <a:lnTo>
                    <a:pt x="0" y="7625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6" name="TextBox 6"/>
            <p:cNvSpPr txBox="1"/>
            <p:nvPr/>
          </p:nvSpPr>
          <p:spPr>
            <a:xfrm>
              <a:off x="910822" y="42806"/>
              <a:ext cx="4177604" cy="6197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68"/>
                </a:lnSpc>
              </a:pPr>
              <a:r>
                <a:rPr lang="en-US" sz="2789" spc="209">
                  <a:solidFill>
                    <a:srgbClr val="F5F5F5"/>
                  </a:solidFill>
                  <a:latin typeface="Agrandir Narrow Bold"/>
                </a:rPr>
                <a:t>Bulgaria Explore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5115056" y="5670339"/>
            <a:ext cx="2097071" cy="319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 Light"/>
              </a:rPr>
              <a:t>Относно сайта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030820" y="4619296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</a:rPr>
              <a:t>01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34210" y="4627824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</a:rPr>
              <a:t>02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991637" y="4643254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</a:rPr>
              <a:t>03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002682" y="5687395"/>
            <a:ext cx="2097071" cy="652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 Light"/>
              </a:rPr>
              <a:t>Очаквани потребители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075873" y="5718256"/>
            <a:ext cx="2097071" cy="652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 Light"/>
              </a:rPr>
              <a:t>Затруднения при изработката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838615" y="2876325"/>
            <a:ext cx="10610702" cy="1088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70"/>
              </a:lnSpc>
            </a:pPr>
            <a:r>
              <a:rPr lang="en-US" sz="7700" spc="2194" dirty="0">
                <a:solidFill>
                  <a:srgbClr val="FFFFFF"/>
                </a:solidFill>
                <a:latin typeface="Garet"/>
              </a:rPr>
              <a:t>СЪДЪРЖАНИЕ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701438" y="7006798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</a:rPr>
              <a:t>04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869911" y="8050939"/>
            <a:ext cx="2097071" cy="652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 Light"/>
              </a:rPr>
              <a:t>Използвани техники и код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858866" y="7006798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</a:rPr>
              <a:t>05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027338" y="8050939"/>
            <a:ext cx="2097071" cy="319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 Light"/>
              </a:rPr>
              <a:t>Демонстрация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D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741835" y="578235"/>
            <a:ext cx="14826299" cy="9130529"/>
          </a:xfrm>
          <a:custGeom>
            <a:avLst/>
            <a:gdLst/>
            <a:ahLst/>
            <a:cxnLst/>
            <a:rect l="l" t="t" r="r" b="b"/>
            <a:pathLst>
              <a:path w="14826299" h="9130529">
                <a:moveTo>
                  <a:pt x="0" y="0"/>
                </a:moveTo>
                <a:lnTo>
                  <a:pt x="14826300" y="0"/>
                </a:lnTo>
                <a:lnTo>
                  <a:pt x="14826300" y="9130530"/>
                </a:lnTo>
                <a:lnTo>
                  <a:pt x="0" y="91305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5400000">
            <a:off x="8046708" y="385825"/>
            <a:ext cx="11245538" cy="9778557"/>
            <a:chOff x="0" y="0"/>
            <a:chExt cx="2961788" cy="257542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961788" cy="2575422"/>
            </a:xfrm>
            <a:custGeom>
              <a:avLst/>
              <a:gdLst/>
              <a:ahLst/>
              <a:cxnLst/>
              <a:rect l="l" t="t" r="r" b="b"/>
              <a:pathLst>
                <a:path w="2961788" h="2575422">
                  <a:moveTo>
                    <a:pt x="0" y="0"/>
                  </a:moveTo>
                  <a:lnTo>
                    <a:pt x="2961788" y="0"/>
                  </a:lnTo>
                  <a:lnTo>
                    <a:pt x="2961788" y="2575422"/>
                  </a:lnTo>
                  <a:lnTo>
                    <a:pt x="0" y="2575422"/>
                  </a:lnTo>
                  <a:close/>
                </a:path>
              </a:pathLst>
            </a:custGeom>
            <a:solidFill>
              <a:srgbClr val="19225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47625"/>
              <a:ext cx="2961788" cy="2527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604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H="1">
            <a:off x="10559239" y="2561194"/>
            <a:ext cx="8347436" cy="0"/>
          </a:xfrm>
          <a:prstGeom prst="line">
            <a:avLst/>
          </a:prstGeom>
          <a:ln w="76200" cap="flat">
            <a:gradFill>
              <a:gsLst>
                <a:gs pos="0">
                  <a:srgbClr val="FF5757">
                    <a:alpha val="100000"/>
                  </a:srgbClr>
                </a:gs>
                <a:gs pos="100000">
                  <a:srgbClr val="8C52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0559239" y="3307821"/>
            <a:ext cx="7408385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049"/>
              </a:lnSpc>
            </a:pPr>
            <a:r>
              <a:rPr lang="en-US" sz="5499" spc="175" dirty="0" smtClean="0">
                <a:solidFill>
                  <a:srgbClr val="FFFFFF"/>
                </a:solidFill>
                <a:latin typeface="Garet" panose="020B0604020202020204" charset="-52"/>
              </a:rPr>
              <a:t>ОТНОСНО САЙТА</a:t>
            </a:r>
            <a:endParaRPr lang="en-US" sz="5499" spc="175" dirty="0">
              <a:solidFill>
                <a:srgbClr val="FFFFFF"/>
              </a:solidFill>
              <a:latin typeface="Garet" panose="020B0604020202020204" charset="-52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559239" y="4390813"/>
            <a:ext cx="6700061" cy="4915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33"/>
              </a:lnSpc>
            </a:pPr>
            <a:r>
              <a:rPr lang="en-US" sz="2199">
                <a:solidFill>
                  <a:srgbClr val="FFFFFF"/>
                </a:solidFill>
                <a:latin typeface="Open Sauce Light"/>
              </a:rPr>
              <a:t>Bulgaria Explore (BulExplo) е туристическа агенция, която си създава сайт, за да може всеки местен или чужденец да си направи пълноценна почивка в България.</a:t>
            </a:r>
          </a:p>
          <a:p>
            <a:pPr algn="l">
              <a:lnSpc>
                <a:spcPts val="3233"/>
              </a:lnSpc>
            </a:pPr>
            <a:endParaRPr lang="en-US" sz="2199">
              <a:solidFill>
                <a:srgbClr val="FFFFFF"/>
              </a:solidFill>
              <a:latin typeface="Open Sauce Light"/>
            </a:endParaRPr>
          </a:p>
          <a:p>
            <a:pPr algn="l">
              <a:lnSpc>
                <a:spcPts val="3233"/>
              </a:lnSpc>
            </a:pPr>
            <a:r>
              <a:rPr lang="en-US" sz="2199">
                <a:solidFill>
                  <a:srgbClr val="FFFFFF"/>
                </a:solidFill>
                <a:latin typeface="Open Sauce Light"/>
              </a:rPr>
              <a:t>Сайтът се състои от 6 на брой страници:</a:t>
            </a:r>
          </a:p>
          <a:p>
            <a:pPr marL="949956" lvl="2" indent="-316652" algn="l">
              <a:lnSpc>
                <a:spcPts val="3233"/>
              </a:lnSpc>
              <a:buFont typeface="Arial"/>
              <a:buChar char="⚬"/>
            </a:pPr>
            <a:r>
              <a:rPr lang="en-US" sz="2199">
                <a:solidFill>
                  <a:srgbClr val="FFFFFF"/>
                </a:solidFill>
                <a:latin typeface="Open Sauce Light"/>
              </a:rPr>
              <a:t>Начална страница</a:t>
            </a:r>
          </a:p>
          <a:p>
            <a:pPr marL="949956" lvl="2" indent="-316652" algn="l">
              <a:lnSpc>
                <a:spcPts val="3233"/>
              </a:lnSpc>
              <a:buFont typeface="Arial"/>
              <a:buChar char="⚬"/>
            </a:pPr>
            <a:r>
              <a:rPr lang="en-US" sz="2199">
                <a:solidFill>
                  <a:srgbClr val="FFFFFF"/>
                </a:solidFill>
                <a:latin typeface="Open Sauce Light"/>
              </a:rPr>
              <a:t>“За нас” страница</a:t>
            </a:r>
          </a:p>
          <a:p>
            <a:pPr marL="949956" lvl="2" indent="-316652" algn="l">
              <a:lnSpc>
                <a:spcPts val="3233"/>
              </a:lnSpc>
              <a:buFont typeface="Arial"/>
              <a:buChar char="⚬"/>
            </a:pPr>
            <a:r>
              <a:rPr lang="en-US" sz="2199">
                <a:solidFill>
                  <a:srgbClr val="FFFFFF"/>
                </a:solidFill>
                <a:latin typeface="Open Sauce Light"/>
              </a:rPr>
              <a:t>Страница с дестинации</a:t>
            </a:r>
          </a:p>
          <a:p>
            <a:pPr marL="949956" lvl="2" indent="-316652" algn="l">
              <a:lnSpc>
                <a:spcPts val="3233"/>
              </a:lnSpc>
              <a:buFont typeface="Arial"/>
              <a:buChar char="⚬"/>
            </a:pPr>
            <a:r>
              <a:rPr lang="en-US" sz="2199">
                <a:solidFill>
                  <a:srgbClr val="FFFFFF"/>
                </a:solidFill>
                <a:latin typeface="Open Sauce Light"/>
              </a:rPr>
              <a:t>Магазин</a:t>
            </a:r>
          </a:p>
          <a:p>
            <a:pPr marL="949956" lvl="2" indent="-316652" algn="l">
              <a:lnSpc>
                <a:spcPts val="3233"/>
              </a:lnSpc>
              <a:buFont typeface="Arial"/>
              <a:buChar char="⚬"/>
            </a:pPr>
            <a:r>
              <a:rPr lang="en-US" sz="2199">
                <a:solidFill>
                  <a:srgbClr val="FFFFFF"/>
                </a:solidFill>
                <a:latin typeface="Open Sauce Light"/>
              </a:rPr>
              <a:t>“Свържете се с нас”</a:t>
            </a:r>
          </a:p>
          <a:p>
            <a:pPr marL="949956" lvl="2" indent="-316652" algn="l">
              <a:lnSpc>
                <a:spcPts val="3233"/>
              </a:lnSpc>
              <a:buFont typeface="Arial"/>
              <a:buChar char="⚬"/>
            </a:pPr>
            <a:r>
              <a:rPr lang="en-US" sz="2199">
                <a:solidFill>
                  <a:srgbClr val="FFFFFF"/>
                </a:solidFill>
                <a:latin typeface="Open Sauce Light"/>
              </a:rPr>
              <a:t>“подкрепяща” страница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935200" y="359160"/>
            <a:ext cx="2158311" cy="20005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5646"/>
              </a:lnSpc>
            </a:pPr>
            <a:r>
              <a:rPr lang="en-US" sz="11176" dirty="0">
                <a:solidFill>
                  <a:srgbClr val="FFFFFF"/>
                </a:solidFill>
                <a:latin typeface="Canva Sans Bold"/>
              </a:rPr>
              <a:t>01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658128" y="857250"/>
            <a:ext cx="10601172" cy="3223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2762"/>
              </a:lnSpc>
            </a:pPr>
            <a:r>
              <a:rPr lang="en-US" sz="9116" dirty="0" err="1">
                <a:solidFill>
                  <a:srgbClr val="FFFFFF"/>
                </a:solidFill>
                <a:latin typeface="Garet" panose="020B0604020202020204" charset="-52"/>
              </a:rPr>
              <a:t>Затруднения</a:t>
            </a:r>
            <a:r>
              <a:rPr lang="en-US" sz="9116" dirty="0">
                <a:solidFill>
                  <a:srgbClr val="FFFFFF"/>
                </a:solidFill>
                <a:latin typeface="Garet" panose="020B0604020202020204" charset="-52"/>
              </a:rPr>
              <a:t> </a:t>
            </a:r>
            <a:r>
              <a:rPr lang="en-US" sz="9116" dirty="0" err="1">
                <a:solidFill>
                  <a:srgbClr val="FFFFFF"/>
                </a:solidFill>
                <a:latin typeface="Garet" panose="020B0604020202020204" charset="-52"/>
              </a:rPr>
              <a:t>при</a:t>
            </a:r>
            <a:r>
              <a:rPr lang="en-US" sz="9116" dirty="0">
                <a:solidFill>
                  <a:srgbClr val="FFFFFF"/>
                </a:solidFill>
                <a:latin typeface="Garet" panose="020B0604020202020204" charset="-52"/>
              </a:rPr>
              <a:t> </a:t>
            </a:r>
            <a:r>
              <a:rPr lang="en-US" sz="9116" dirty="0" err="1">
                <a:solidFill>
                  <a:srgbClr val="FFFFFF"/>
                </a:solidFill>
                <a:latin typeface="Garet" panose="020B0604020202020204" charset="-52"/>
              </a:rPr>
              <a:t>изработката</a:t>
            </a:r>
            <a:endParaRPr lang="en-US" sz="9116" dirty="0">
              <a:solidFill>
                <a:srgbClr val="FFFFFF"/>
              </a:solidFill>
              <a:latin typeface="Garet" panose="020B0604020202020204" charset="-5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7933358" y="6132610"/>
            <a:ext cx="2421285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 err="1">
                <a:solidFill>
                  <a:srgbClr val="FFFFFF"/>
                </a:solidFill>
                <a:latin typeface="Canva Sans Bold"/>
              </a:rPr>
              <a:t>по-късно</a:t>
            </a:r>
            <a:r>
              <a:rPr lang="en-US" sz="3399" dirty="0">
                <a:solidFill>
                  <a:srgbClr val="FFFFFF"/>
                </a:solidFill>
                <a:latin typeface="Canva Sans Bold"/>
              </a:rPr>
              <a:t>...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742950"/>
            <a:ext cx="2857500" cy="26930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0984"/>
              </a:lnSpc>
            </a:pPr>
            <a:r>
              <a:rPr lang="en-US" sz="14989" dirty="0">
                <a:solidFill>
                  <a:srgbClr val="FFFFFF"/>
                </a:solidFill>
                <a:latin typeface="Canva Sans Bold"/>
              </a:rPr>
              <a:t>02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351028" flipH="1">
            <a:off x="-1272661" y="-3109670"/>
            <a:ext cx="20833322" cy="16506339"/>
          </a:xfrm>
          <a:custGeom>
            <a:avLst/>
            <a:gdLst/>
            <a:ahLst/>
            <a:cxnLst/>
            <a:rect l="l" t="t" r="r" b="b"/>
            <a:pathLst>
              <a:path w="20833322" h="16506339">
                <a:moveTo>
                  <a:pt x="20833322" y="7003569"/>
                </a:moveTo>
                <a:lnTo>
                  <a:pt x="3939507" y="0"/>
                </a:lnTo>
                <a:lnTo>
                  <a:pt x="0" y="9502771"/>
                </a:lnTo>
                <a:lnTo>
                  <a:pt x="16893815" y="16506340"/>
                </a:lnTo>
                <a:lnTo>
                  <a:pt x="20833322" y="7003569"/>
                </a:lnTo>
                <a:close/>
              </a:path>
            </a:pathLst>
          </a:custGeom>
          <a:blipFill>
            <a:blip r:embed="rId2"/>
            <a:stretch>
              <a:fillRect l="-20427" r="-20427"/>
            </a:stretch>
          </a:blipFill>
        </p:spPr>
      </p:sp>
      <p:sp>
        <p:nvSpPr>
          <p:cNvPr id="3" name="AutoShape 3"/>
          <p:cNvSpPr/>
          <p:nvPr/>
        </p:nvSpPr>
        <p:spPr>
          <a:xfrm flipV="1">
            <a:off x="1028760" y="4301462"/>
            <a:ext cx="16230540" cy="0"/>
          </a:xfrm>
          <a:prstGeom prst="line">
            <a:avLst/>
          </a:prstGeom>
          <a:ln w="76200" cap="flat">
            <a:gradFill>
              <a:gsLst>
                <a:gs pos="0">
                  <a:srgbClr val="FF5757">
                    <a:alpha val="100000"/>
                  </a:srgbClr>
                </a:gs>
                <a:gs pos="100000">
                  <a:srgbClr val="8C52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12176078" y="5281363"/>
            <a:ext cx="3659448" cy="3642776"/>
          </a:xfrm>
          <a:custGeom>
            <a:avLst/>
            <a:gdLst/>
            <a:ahLst/>
            <a:cxnLst/>
            <a:rect l="l" t="t" r="r" b="b"/>
            <a:pathLst>
              <a:path w="3659448" h="3642776">
                <a:moveTo>
                  <a:pt x="0" y="0"/>
                </a:moveTo>
                <a:lnTo>
                  <a:pt x="3659448" y="0"/>
                </a:lnTo>
                <a:lnTo>
                  <a:pt x="3659448" y="3642776"/>
                </a:lnTo>
                <a:lnTo>
                  <a:pt x="0" y="36427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98195" y="1207396"/>
            <a:ext cx="13817239" cy="11790710"/>
          </a:xfrm>
          <a:custGeom>
            <a:avLst/>
            <a:gdLst/>
            <a:ahLst/>
            <a:cxnLst/>
            <a:rect l="l" t="t" r="r" b="b"/>
            <a:pathLst>
              <a:path w="13817239" h="11790710">
                <a:moveTo>
                  <a:pt x="0" y="0"/>
                </a:moveTo>
                <a:lnTo>
                  <a:pt x="13817238" y="0"/>
                </a:lnTo>
                <a:lnTo>
                  <a:pt x="13817238" y="11790710"/>
                </a:lnTo>
                <a:lnTo>
                  <a:pt x="0" y="117907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876300"/>
            <a:ext cx="7809106" cy="304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098"/>
              </a:lnSpc>
            </a:pPr>
            <a:r>
              <a:rPr lang="en-US" sz="8641" dirty="0" err="1">
                <a:solidFill>
                  <a:srgbClr val="FFFFFF"/>
                </a:solidFill>
                <a:latin typeface="Garet" panose="020B0604020202020204" charset="-52"/>
              </a:rPr>
              <a:t>Очаквани</a:t>
            </a:r>
            <a:r>
              <a:rPr lang="en-US" sz="8641" dirty="0">
                <a:solidFill>
                  <a:srgbClr val="FFFFFF"/>
                </a:solidFill>
                <a:latin typeface="Garet" panose="020B0604020202020204" charset="-52"/>
              </a:rPr>
              <a:t> </a:t>
            </a:r>
            <a:r>
              <a:rPr lang="en-US" sz="8641" dirty="0" err="1">
                <a:solidFill>
                  <a:srgbClr val="FFFFFF"/>
                </a:solidFill>
                <a:latin typeface="Garet" panose="020B0604020202020204" charset="-52"/>
              </a:rPr>
              <a:t>потребители</a:t>
            </a:r>
            <a:endParaRPr lang="en-US" sz="8641" dirty="0">
              <a:solidFill>
                <a:srgbClr val="FFFFFF"/>
              </a:solidFill>
              <a:latin typeface="Garet" panose="020B0604020202020204" charset="-52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5302078" y="800100"/>
            <a:ext cx="1983198" cy="2066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966"/>
              </a:lnSpc>
            </a:pPr>
            <a:r>
              <a:rPr lang="en-US" sz="12118">
                <a:solidFill>
                  <a:srgbClr val="FFFFFF"/>
                </a:solidFill>
                <a:latin typeface="Canva Sans Bold"/>
              </a:rPr>
              <a:t>03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430464" y="5309938"/>
            <a:ext cx="5493220" cy="3124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>
                <a:solidFill>
                  <a:srgbClr val="2B2D30"/>
                </a:solidFill>
                <a:latin typeface="Canva Sans Bold"/>
              </a:rPr>
              <a:t>Любители на природата с допълнително свободно време.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 flipV="1">
            <a:off x="1637793" y="-386531"/>
            <a:ext cx="0" cy="11126024"/>
          </a:xfrm>
          <a:prstGeom prst="line">
            <a:avLst/>
          </a:prstGeom>
          <a:ln w="381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2501887" y="2612047"/>
            <a:ext cx="14121153" cy="3203614"/>
            <a:chOff x="0" y="0"/>
            <a:chExt cx="3719151" cy="84375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719151" cy="843750"/>
            </a:xfrm>
            <a:custGeom>
              <a:avLst/>
              <a:gdLst/>
              <a:ahLst/>
              <a:cxnLst/>
              <a:rect l="l" t="t" r="r" b="b"/>
              <a:pathLst>
                <a:path w="3719151" h="843750">
                  <a:moveTo>
                    <a:pt x="0" y="0"/>
                  </a:moveTo>
                  <a:lnTo>
                    <a:pt x="3719151" y="0"/>
                  </a:lnTo>
                  <a:lnTo>
                    <a:pt x="3719151" y="843750"/>
                  </a:lnTo>
                  <a:lnTo>
                    <a:pt x="0" y="8437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5F5F5"/>
              </a:solidFill>
              <a:prstDash val="solid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3719151" cy="8723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2501887" y="3072119"/>
            <a:ext cx="13623927" cy="2363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12"/>
              </a:lnSpc>
            </a:pPr>
            <a:r>
              <a:rPr lang="en-US" sz="8374" spc="334" dirty="0">
                <a:solidFill>
                  <a:srgbClr val="FFFFFF"/>
                </a:solidFill>
                <a:latin typeface="Garet" panose="020B0604020202020204" charset="-52"/>
              </a:rPr>
              <a:t>ИЗПОЛЗВАН ТЕХНИКИ И КОДОВЕ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2235355" y="1028700"/>
            <a:ext cx="3816320" cy="571894"/>
            <a:chOff x="0" y="0"/>
            <a:chExt cx="5088426" cy="76252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62525" cy="762525"/>
            </a:xfrm>
            <a:custGeom>
              <a:avLst/>
              <a:gdLst/>
              <a:ahLst/>
              <a:cxnLst/>
              <a:rect l="l" t="t" r="r" b="b"/>
              <a:pathLst>
                <a:path w="762525" h="762525">
                  <a:moveTo>
                    <a:pt x="0" y="0"/>
                  </a:moveTo>
                  <a:lnTo>
                    <a:pt x="762525" y="0"/>
                  </a:lnTo>
                  <a:lnTo>
                    <a:pt x="762525" y="762525"/>
                  </a:lnTo>
                  <a:lnTo>
                    <a:pt x="0" y="7625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10" name="TextBox 10"/>
            <p:cNvSpPr txBox="1"/>
            <p:nvPr/>
          </p:nvSpPr>
          <p:spPr>
            <a:xfrm>
              <a:off x="910822" y="42806"/>
              <a:ext cx="4177604" cy="6197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68"/>
                </a:lnSpc>
              </a:pPr>
              <a:r>
                <a:rPr lang="en-US" sz="2789" spc="209">
                  <a:solidFill>
                    <a:srgbClr val="F5F5F5"/>
                  </a:solidFill>
                  <a:latin typeface="Agrandir Narrow Bold"/>
                </a:rPr>
                <a:t>Bulgaria Explore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501887" y="6039065"/>
            <a:ext cx="14121153" cy="1833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35"/>
              </a:lnSpc>
            </a:pPr>
            <a:r>
              <a:rPr lang="en-US" sz="5239">
                <a:solidFill>
                  <a:srgbClr val="FFFFFF"/>
                </a:solidFill>
                <a:latin typeface="Canva Sans Bold"/>
              </a:rPr>
              <a:t>Какво се крие от очите на обикновения потребител?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782800" y="445650"/>
            <a:ext cx="1878215" cy="16542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Canva Sans Bold"/>
              </a:rPr>
              <a:t>04</a:t>
            </a:r>
          </a:p>
        </p:txBody>
      </p:sp>
      <p:sp>
        <p:nvSpPr>
          <p:cNvPr id="13" name="AutoShape 13"/>
          <p:cNvSpPr/>
          <p:nvPr/>
        </p:nvSpPr>
        <p:spPr>
          <a:xfrm flipH="1" flipV="1">
            <a:off x="1637793" y="9239250"/>
            <a:ext cx="15621507" cy="19050"/>
          </a:xfrm>
          <a:prstGeom prst="line">
            <a:avLst/>
          </a:prstGeom>
          <a:ln w="381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351028" flipH="1">
            <a:off x="-1272661" y="-3109670"/>
            <a:ext cx="20833322" cy="16506339"/>
          </a:xfrm>
          <a:custGeom>
            <a:avLst/>
            <a:gdLst/>
            <a:ahLst/>
            <a:cxnLst/>
            <a:rect l="l" t="t" r="r" b="b"/>
            <a:pathLst>
              <a:path w="20833322" h="16506339">
                <a:moveTo>
                  <a:pt x="20833322" y="7003569"/>
                </a:moveTo>
                <a:lnTo>
                  <a:pt x="3939507" y="0"/>
                </a:lnTo>
                <a:lnTo>
                  <a:pt x="0" y="9502771"/>
                </a:lnTo>
                <a:lnTo>
                  <a:pt x="16893815" y="16506340"/>
                </a:lnTo>
                <a:lnTo>
                  <a:pt x="20833322" y="7003569"/>
                </a:lnTo>
                <a:close/>
              </a:path>
            </a:pathLst>
          </a:custGeom>
          <a:blipFill>
            <a:blip r:embed="rId2"/>
            <a:stretch>
              <a:fillRect l="-20427" r="-2042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2983401"/>
            <a:ext cx="12189992" cy="2685276"/>
            <a:chOff x="0" y="0"/>
            <a:chExt cx="16253323" cy="35803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253323" cy="1013150"/>
            </a:xfrm>
            <a:custGeom>
              <a:avLst/>
              <a:gdLst/>
              <a:ahLst/>
              <a:cxnLst/>
              <a:rect l="l" t="t" r="r" b="b"/>
              <a:pathLst>
                <a:path w="16253323" h="1013150">
                  <a:moveTo>
                    <a:pt x="0" y="0"/>
                  </a:moveTo>
                  <a:lnTo>
                    <a:pt x="16253323" y="0"/>
                  </a:lnTo>
                  <a:lnTo>
                    <a:pt x="16253323" y="1013150"/>
                  </a:lnTo>
                  <a:lnTo>
                    <a:pt x="0" y="10131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0" y="1013150"/>
              <a:ext cx="16253323" cy="2567218"/>
            </a:xfrm>
            <a:custGeom>
              <a:avLst/>
              <a:gdLst/>
              <a:ahLst/>
              <a:cxnLst/>
              <a:rect l="l" t="t" r="r" b="b"/>
              <a:pathLst>
                <a:path w="16253323" h="2567218">
                  <a:moveTo>
                    <a:pt x="0" y="0"/>
                  </a:moveTo>
                  <a:lnTo>
                    <a:pt x="16253323" y="0"/>
                  </a:lnTo>
                  <a:lnTo>
                    <a:pt x="16253323" y="2567217"/>
                  </a:lnTo>
                  <a:lnTo>
                    <a:pt x="0" y="25672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4876800" y="321733"/>
              <a:ext cx="405134" cy="405134"/>
            </a:xfrm>
            <a:custGeom>
              <a:avLst/>
              <a:gdLst/>
              <a:ahLst/>
              <a:cxnLst/>
              <a:rect l="l" t="t" r="r" b="b"/>
              <a:pathLst>
                <a:path w="405134" h="405134">
                  <a:moveTo>
                    <a:pt x="0" y="0"/>
                  </a:moveTo>
                  <a:lnTo>
                    <a:pt x="405134" y="0"/>
                  </a:lnTo>
                  <a:lnTo>
                    <a:pt x="405134" y="405134"/>
                  </a:lnTo>
                  <a:lnTo>
                    <a:pt x="0" y="4051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xmlns="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6561667" y="321733"/>
              <a:ext cx="405134" cy="405134"/>
            </a:xfrm>
            <a:custGeom>
              <a:avLst/>
              <a:gdLst/>
              <a:ahLst/>
              <a:cxnLst/>
              <a:rect l="l" t="t" r="r" b="b"/>
              <a:pathLst>
                <a:path w="405134" h="405134">
                  <a:moveTo>
                    <a:pt x="0" y="0"/>
                  </a:moveTo>
                  <a:lnTo>
                    <a:pt x="405133" y="0"/>
                  </a:lnTo>
                  <a:lnTo>
                    <a:pt x="405133" y="405134"/>
                  </a:lnTo>
                  <a:lnTo>
                    <a:pt x="0" y="4051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xmlns="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8126661" y="321733"/>
              <a:ext cx="405134" cy="405134"/>
            </a:xfrm>
            <a:custGeom>
              <a:avLst/>
              <a:gdLst/>
              <a:ahLst/>
              <a:cxnLst/>
              <a:rect l="l" t="t" r="r" b="b"/>
              <a:pathLst>
                <a:path w="405134" h="405134">
                  <a:moveTo>
                    <a:pt x="0" y="0"/>
                  </a:moveTo>
                  <a:lnTo>
                    <a:pt x="405134" y="0"/>
                  </a:lnTo>
                  <a:lnTo>
                    <a:pt x="405134" y="405134"/>
                  </a:lnTo>
                  <a:lnTo>
                    <a:pt x="0" y="4051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xmlns="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9996456" y="321733"/>
              <a:ext cx="405134" cy="405134"/>
            </a:xfrm>
            <a:custGeom>
              <a:avLst/>
              <a:gdLst/>
              <a:ahLst/>
              <a:cxnLst/>
              <a:rect l="l" t="t" r="r" b="b"/>
              <a:pathLst>
                <a:path w="405134" h="405134">
                  <a:moveTo>
                    <a:pt x="0" y="0"/>
                  </a:moveTo>
                  <a:lnTo>
                    <a:pt x="405134" y="0"/>
                  </a:lnTo>
                  <a:lnTo>
                    <a:pt x="405134" y="405134"/>
                  </a:lnTo>
                  <a:lnTo>
                    <a:pt x="0" y="4051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xmlns="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6324763" y="1658200"/>
              <a:ext cx="473807" cy="473807"/>
            </a:xfrm>
            <a:custGeom>
              <a:avLst/>
              <a:gdLst/>
              <a:ahLst/>
              <a:cxnLst/>
              <a:rect l="l" t="t" r="r" b="b"/>
              <a:pathLst>
                <a:path w="473807" h="473807">
                  <a:moveTo>
                    <a:pt x="0" y="0"/>
                  </a:moveTo>
                  <a:lnTo>
                    <a:pt x="473807" y="0"/>
                  </a:lnTo>
                  <a:lnTo>
                    <a:pt x="473807" y="473808"/>
                  </a:lnTo>
                  <a:lnTo>
                    <a:pt x="0" y="4738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xmlns="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6324763" y="2132008"/>
              <a:ext cx="473807" cy="473807"/>
            </a:xfrm>
            <a:custGeom>
              <a:avLst/>
              <a:gdLst/>
              <a:ahLst/>
              <a:cxnLst/>
              <a:rect l="l" t="t" r="r" b="b"/>
              <a:pathLst>
                <a:path w="473807" h="473807">
                  <a:moveTo>
                    <a:pt x="0" y="0"/>
                  </a:moveTo>
                  <a:lnTo>
                    <a:pt x="473807" y="0"/>
                  </a:lnTo>
                  <a:lnTo>
                    <a:pt x="473807" y="473807"/>
                  </a:lnTo>
                  <a:lnTo>
                    <a:pt x="0" y="4738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xmlns="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2" name="Freeform 12"/>
            <p:cNvSpPr/>
            <p:nvPr/>
          </p:nvSpPr>
          <p:spPr>
            <a:xfrm>
              <a:off x="9161096" y="1645500"/>
              <a:ext cx="473807" cy="473807"/>
            </a:xfrm>
            <a:custGeom>
              <a:avLst/>
              <a:gdLst/>
              <a:ahLst/>
              <a:cxnLst/>
              <a:rect l="l" t="t" r="r" b="b"/>
              <a:pathLst>
                <a:path w="473807" h="473807">
                  <a:moveTo>
                    <a:pt x="0" y="0"/>
                  </a:moveTo>
                  <a:lnTo>
                    <a:pt x="473808" y="0"/>
                  </a:lnTo>
                  <a:lnTo>
                    <a:pt x="473808" y="473808"/>
                  </a:lnTo>
                  <a:lnTo>
                    <a:pt x="0" y="4738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xmlns="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3" name="Freeform 13"/>
            <p:cNvSpPr/>
            <p:nvPr/>
          </p:nvSpPr>
          <p:spPr>
            <a:xfrm>
              <a:off x="12242963" y="1882404"/>
              <a:ext cx="473807" cy="473807"/>
            </a:xfrm>
            <a:custGeom>
              <a:avLst/>
              <a:gdLst/>
              <a:ahLst/>
              <a:cxnLst/>
              <a:rect l="l" t="t" r="r" b="b"/>
              <a:pathLst>
                <a:path w="473807" h="473807">
                  <a:moveTo>
                    <a:pt x="0" y="0"/>
                  </a:moveTo>
                  <a:lnTo>
                    <a:pt x="473807" y="0"/>
                  </a:lnTo>
                  <a:lnTo>
                    <a:pt x="473807" y="473807"/>
                  </a:lnTo>
                  <a:lnTo>
                    <a:pt x="0" y="4738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xmlns="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4" name="Freeform 14"/>
            <p:cNvSpPr/>
            <p:nvPr/>
          </p:nvSpPr>
          <p:spPr>
            <a:xfrm>
              <a:off x="9622204" y="2132008"/>
              <a:ext cx="473807" cy="473807"/>
            </a:xfrm>
            <a:custGeom>
              <a:avLst/>
              <a:gdLst/>
              <a:ahLst/>
              <a:cxnLst/>
              <a:rect l="l" t="t" r="r" b="b"/>
              <a:pathLst>
                <a:path w="473807" h="473807">
                  <a:moveTo>
                    <a:pt x="0" y="0"/>
                  </a:moveTo>
                  <a:lnTo>
                    <a:pt x="473807" y="0"/>
                  </a:lnTo>
                  <a:lnTo>
                    <a:pt x="473807" y="473807"/>
                  </a:lnTo>
                  <a:lnTo>
                    <a:pt x="0" y="4738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xmlns="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5" name="Freeform 15"/>
            <p:cNvSpPr/>
            <p:nvPr/>
          </p:nvSpPr>
          <p:spPr>
            <a:xfrm>
              <a:off x="9148396" y="2132008"/>
              <a:ext cx="473807" cy="473807"/>
            </a:xfrm>
            <a:custGeom>
              <a:avLst/>
              <a:gdLst/>
              <a:ahLst/>
              <a:cxnLst/>
              <a:rect l="l" t="t" r="r" b="b"/>
              <a:pathLst>
                <a:path w="473807" h="473807">
                  <a:moveTo>
                    <a:pt x="0" y="0"/>
                  </a:moveTo>
                  <a:lnTo>
                    <a:pt x="473808" y="0"/>
                  </a:lnTo>
                  <a:lnTo>
                    <a:pt x="473808" y="473807"/>
                  </a:lnTo>
                  <a:lnTo>
                    <a:pt x="0" y="4738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xmlns="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6" name="Freeform 16"/>
            <p:cNvSpPr/>
            <p:nvPr/>
          </p:nvSpPr>
          <p:spPr>
            <a:xfrm>
              <a:off x="9634904" y="1645500"/>
              <a:ext cx="473807" cy="473807"/>
            </a:xfrm>
            <a:custGeom>
              <a:avLst/>
              <a:gdLst/>
              <a:ahLst/>
              <a:cxnLst/>
              <a:rect l="l" t="t" r="r" b="b"/>
              <a:pathLst>
                <a:path w="473807" h="473807">
                  <a:moveTo>
                    <a:pt x="0" y="0"/>
                  </a:moveTo>
                  <a:lnTo>
                    <a:pt x="473807" y="0"/>
                  </a:lnTo>
                  <a:lnTo>
                    <a:pt x="473807" y="473808"/>
                  </a:lnTo>
                  <a:lnTo>
                    <a:pt x="0" y="4738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xmlns="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7" name="AutoShape 17"/>
          <p:cNvSpPr/>
          <p:nvPr/>
        </p:nvSpPr>
        <p:spPr>
          <a:xfrm flipV="1">
            <a:off x="1028700" y="2423794"/>
            <a:ext cx="12189992" cy="19050"/>
          </a:xfrm>
          <a:prstGeom prst="line">
            <a:avLst/>
          </a:prstGeom>
          <a:ln w="76200" cap="flat">
            <a:gradFill>
              <a:gsLst>
                <a:gs pos="0">
                  <a:srgbClr val="FF5757">
                    <a:alpha val="100000"/>
                  </a:srgbClr>
                </a:gs>
                <a:gs pos="100000">
                  <a:srgbClr val="8C52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18" name="Freeform 18"/>
          <p:cNvSpPr/>
          <p:nvPr/>
        </p:nvSpPr>
        <p:spPr>
          <a:xfrm>
            <a:off x="1028700" y="6171132"/>
            <a:ext cx="12189992" cy="2974886"/>
          </a:xfrm>
          <a:custGeom>
            <a:avLst/>
            <a:gdLst/>
            <a:ahLst/>
            <a:cxnLst/>
            <a:rect l="l" t="t" r="r" b="b"/>
            <a:pathLst>
              <a:path w="12189992" h="2974886">
                <a:moveTo>
                  <a:pt x="0" y="0"/>
                </a:moveTo>
                <a:lnTo>
                  <a:pt x="12189992" y="0"/>
                </a:lnTo>
                <a:lnTo>
                  <a:pt x="12189992" y="2974886"/>
                </a:lnTo>
                <a:lnTo>
                  <a:pt x="0" y="297488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 rot="2807981" flipH="1">
            <a:off x="12098253" y="5119481"/>
            <a:ext cx="1484311" cy="1098390"/>
          </a:xfrm>
          <a:custGeom>
            <a:avLst/>
            <a:gdLst/>
            <a:ahLst/>
            <a:cxnLst/>
            <a:rect l="l" t="t" r="r" b="b"/>
            <a:pathLst>
              <a:path w="1484311" h="1098390">
                <a:moveTo>
                  <a:pt x="1484311" y="0"/>
                </a:moveTo>
                <a:lnTo>
                  <a:pt x="0" y="0"/>
                </a:lnTo>
                <a:lnTo>
                  <a:pt x="0" y="1098390"/>
                </a:lnTo>
                <a:lnTo>
                  <a:pt x="1484311" y="1098390"/>
                </a:lnTo>
                <a:lnTo>
                  <a:pt x="1484311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15119006" y="857250"/>
            <a:ext cx="2102193" cy="16542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Canva Sans Bold"/>
              </a:rPr>
              <a:t>04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28700" y="876300"/>
            <a:ext cx="10293350" cy="14215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80"/>
              </a:lnSpc>
            </a:pPr>
            <a:r>
              <a:rPr lang="en-US" sz="8200" dirty="0" err="1">
                <a:solidFill>
                  <a:srgbClr val="FFFFFF"/>
                </a:solidFill>
                <a:latin typeface="Garet" panose="020B0604020202020204" charset="-52"/>
              </a:rPr>
              <a:t>Иконки</a:t>
            </a:r>
            <a:r>
              <a:rPr lang="en-US" sz="8200" dirty="0">
                <a:solidFill>
                  <a:srgbClr val="FFFFFF"/>
                </a:solidFill>
                <a:latin typeface="Garet" panose="020B0604020202020204" charset="-52"/>
              </a:rPr>
              <a:t> </a:t>
            </a:r>
            <a:r>
              <a:rPr lang="en-US" sz="8200" dirty="0" err="1">
                <a:solidFill>
                  <a:srgbClr val="FFFFFF"/>
                </a:solidFill>
                <a:latin typeface="Garet" panose="020B0604020202020204" charset="-52"/>
              </a:rPr>
              <a:t>навсякъде</a:t>
            </a:r>
            <a:endParaRPr lang="en-US" sz="8200" dirty="0">
              <a:solidFill>
                <a:srgbClr val="FFFFFF"/>
              </a:solidFill>
              <a:latin typeface="Garet" panose="020B0604020202020204" charset="-52"/>
            </a:endParaRPr>
          </a:p>
        </p:txBody>
      </p:sp>
      <p:sp>
        <p:nvSpPr>
          <p:cNvPr id="22" name="AutoShape 22"/>
          <p:cNvSpPr/>
          <p:nvPr/>
        </p:nvSpPr>
        <p:spPr>
          <a:xfrm flipV="1">
            <a:off x="14448650" y="1028700"/>
            <a:ext cx="0" cy="8229600"/>
          </a:xfrm>
          <a:prstGeom prst="line">
            <a:avLst/>
          </a:prstGeom>
          <a:ln w="381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3" name="AutoShape 23"/>
          <p:cNvSpPr/>
          <p:nvPr/>
        </p:nvSpPr>
        <p:spPr>
          <a:xfrm>
            <a:off x="14448650" y="2964351"/>
            <a:ext cx="3839350" cy="19050"/>
          </a:xfrm>
          <a:prstGeom prst="line">
            <a:avLst/>
          </a:prstGeom>
          <a:ln w="381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4" name="TextBox 24"/>
          <p:cNvSpPr txBox="1"/>
          <p:nvPr/>
        </p:nvSpPr>
        <p:spPr>
          <a:xfrm>
            <a:off x="10210922" y="9296400"/>
            <a:ext cx="5677889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</a:rPr>
              <a:t>https://ionic.io/ionicons</a:t>
            </a:r>
          </a:p>
        </p:txBody>
      </p:sp>
      <p:sp>
        <p:nvSpPr>
          <p:cNvPr id="25" name="Freeform 25"/>
          <p:cNvSpPr/>
          <p:nvPr/>
        </p:nvSpPr>
        <p:spPr>
          <a:xfrm rot="-194526" flipH="1">
            <a:off x="13422897" y="7987678"/>
            <a:ext cx="1302966" cy="964195"/>
          </a:xfrm>
          <a:custGeom>
            <a:avLst/>
            <a:gdLst/>
            <a:ahLst/>
            <a:cxnLst/>
            <a:rect l="l" t="t" r="r" b="b"/>
            <a:pathLst>
              <a:path w="1302966" h="964195">
                <a:moveTo>
                  <a:pt x="1302966" y="0"/>
                </a:moveTo>
                <a:lnTo>
                  <a:pt x="0" y="0"/>
                </a:lnTo>
                <a:lnTo>
                  <a:pt x="0" y="964195"/>
                </a:lnTo>
                <a:lnTo>
                  <a:pt x="1302966" y="964195"/>
                </a:lnTo>
                <a:lnTo>
                  <a:pt x="1302966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1687" t="-65773" r="-34086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028760" y="2442844"/>
            <a:ext cx="13419950" cy="0"/>
          </a:xfrm>
          <a:prstGeom prst="line">
            <a:avLst/>
          </a:prstGeom>
          <a:ln w="76200" cap="flat">
            <a:gradFill>
              <a:gsLst>
                <a:gs pos="0">
                  <a:srgbClr val="FF5757">
                    <a:alpha val="100000"/>
                  </a:srgbClr>
                </a:gs>
                <a:gs pos="100000">
                  <a:srgbClr val="8C52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flipV="1">
            <a:off x="14448710" y="1028700"/>
            <a:ext cx="0" cy="1395094"/>
          </a:xfrm>
          <a:prstGeom prst="line">
            <a:avLst/>
          </a:prstGeom>
          <a:ln w="381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14448556" y="2461894"/>
            <a:ext cx="3839350" cy="19050"/>
          </a:xfrm>
          <a:prstGeom prst="line">
            <a:avLst/>
          </a:prstGeom>
          <a:ln w="381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6" name="Picture 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6911" r="7197"/>
          <a:stretch>
            <a:fillRect/>
          </a:stretch>
        </p:blipFill>
        <p:spPr>
          <a:xfrm>
            <a:off x="8994913" y="2754454"/>
            <a:ext cx="8597348" cy="5630445"/>
          </a:xfrm>
          <a:prstGeom prst="rect">
            <a:avLst/>
          </a:prstGeom>
        </p:spPr>
      </p:pic>
      <p:sp>
        <p:nvSpPr>
          <p:cNvPr id="7" name="Freeform 7"/>
          <p:cNvSpPr/>
          <p:nvPr/>
        </p:nvSpPr>
        <p:spPr>
          <a:xfrm>
            <a:off x="441385" y="2744929"/>
            <a:ext cx="7996062" cy="1815620"/>
          </a:xfrm>
          <a:custGeom>
            <a:avLst/>
            <a:gdLst/>
            <a:ahLst/>
            <a:cxnLst/>
            <a:rect l="l" t="t" r="r" b="b"/>
            <a:pathLst>
              <a:path w="7996062" h="1815620">
                <a:moveTo>
                  <a:pt x="0" y="0"/>
                </a:moveTo>
                <a:lnTo>
                  <a:pt x="7996062" y="0"/>
                </a:lnTo>
                <a:lnTo>
                  <a:pt x="7996062" y="1815620"/>
                </a:lnTo>
                <a:lnTo>
                  <a:pt x="0" y="18156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441385" y="5027274"/>
            <a:ext cx="5136041" cy="4433766"/>
          </a:xfrm>
          <a:custGeom>
            <a:avLst/>
            <a:gdLst/>
            <a:ahLst/>
            <a:cxnLst/>
            <a:rect l="l" t="t" r="r" b="b"/>
            <a:pathLst>
              <a:path w="5136041" h="4433766">
                <a:moveTo>
                  <a:pt x="0" y="0"/>
                </a:moveTo>
                <a:lnTo>
                  <a:pt x="5136041" y="0"/>
                </a:lnTo>
                <a:lnTo>
                  <a:pt x="5136041" y="4433766"/>
                </a:lnTo>
                <a:lnTo>
                  <a:pt x="0" y="443376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-10800000" flipH="1">
            <a:off x="6712068" y="4824534"/>
            <a:ext cx="1302966" cy="964195"/>
          </a:xfrm>
          <a:custGeom>
            <a:avLst/>
            <a:gdLst/>
            <a:ahLst/>
            <a:cxnLst/>
            <a:rect l="l" t="t" r="r" b="b"/>
            <a:pathLst>
              <a:path w="1302966" h="964195">
                <a:moveTo>
                  <a:pt x="1302966" y="0"/>
                </a:moveTo>
                <a:lnTo>
                  <a:pt x="0" y="0"/>
                </a:lnTo>
                <a:lnTo>
                  <a:pt x="0" y="964195"/>
                </a:lnTo>
                <a:lnTo>
                  <a:pt x="1302966" y="964195"/>
                </a:lnTo>
                <a:lnTo>
                  <a:pt x="1302966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9515397">
            <a:off x="5942041" y="8615717"/>
            <a:ext cx="2843019" cy="1016379"/>
          </a:xfrm>
          <a:custGeom>
            <a:avLst/>
            <a:gdLst/>
            <a:ahLst/>
            <a:cxnLst/>
            <a:rect l="l" t="t" r="r" b="b"/>
            <a:pathLst>
              <a:path w="2843019" h="1016379">
                <a:moveTo>
                  <a:pt x="0" y="0"/>
                </a:moveTo>
                <a:lnTo>
                  <a:pt x="2843020" y="0"/>
                </a:lnTo>
                <a:lnTo>
                  <a:pt x="2843020" y="1016380"/>
                </a:lnTo>
                <a:lnTo>
                  <a:pt x="0" y="101638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5426939" y="914400"/>
            <a:ext cx="1870337" cy="16542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Canva Sans Bold"/>
              </a:rPr>
              <a:t>04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60" y="876300"/>
            <a:ext cx="12441721" cy="14215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80"/>
              </a:lnSpc>
            </a:pPr>
            <a:r>
              <a:rPr lang="en-US" sz="8200" dirty="0" err="1">
                <a:solidFill>
                  <a:srgbClr val="FFFFFF"/>
                </a:solidFill>
                <a:latin typeface="Garet" panose="020B0604020202020204" charset="-52"/>
              </a:rPr>
              <a:t>Магия</a:t>
            </a:r>
            <a:r>
              <a:rPr lang="en-US" sz="8200" dirty="0">
                <a:solidFill>
                  <a:srgbClr val="FFFFFF"/>
                </a:solidFill>
                <a:latin typeface="Garet" panose="020B0604020202020204" charset="-52"/>
              </a:rPr>
              <a:t> </a:t>
            </a:r>
            <a:r>
              <a:rPr lang="en-US" sz="8200" dirty="0" err="1">
                <a:solidFill>
                  <a:srgbClr val="FFFFFF"/>
                </a:solidFill>
                <a:latin typeface="Garet" panose="020B0604020202020204" charset="-52"/>
              </a:rPr>
              <a:t>на</a:t>
            </a:r>
            <a:r>
              <a:rPr lang="en-US" sz="8200" dirty="0">
                <a:solidFill>
                  <a:srgbClr val="FFFFFF"/>
                </a:solidFill>
                <a:latin typeface="Garet" panose="020B0604020202020204" charset="-52"/>
              </a:rPr>
              <a:t> </a:t>
            </a:r>
            <a:r>
              <a:rPr lang="en-US" sz="8200" dirty="0" err="1">
                <a:solidFill>
                  <a:srgbClr val="FFFFFF"/>
                </a:solidFill>
                <a:latin typeface="Garet" panose="020B0604020202020204" charset="-52"/>
              </a:rPr>
              <a:t>бисквитките</a:t>
            </a:r>
            <a:endParaRPr lang="en-US" sz="8200" dirty="0">
              <a:solidFill>
                <a:srgbClr val="FFFFFF"/>
              </a:solidFill>
              <a:latin typeface="Garet" panose="020B0604020202020204" charset="-52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6516368" y="5912554"/>
            <a:ext cx="1694365" cy="557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86"/>
              </a:lnSpc>
            </a:pPr>
            <a:r>
              <a:rPr lang="en-US" sz="3655" spc="731">
                <a:solidFill>
                  <a:srgbClr val="FFFFFF"/>
                </a:solidFill>
                <a:latin typeface="Glacial Indifference Bold"/>
              </a:rPr>
              <a:t>HTML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922120" y="7853333"/>
            <a:ext cx="1694365" cy="557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86"/>
              </a:lnSpc>
            </a:pPr>
            <a:r>
              <a:rPr lang="en-US" sz="3655" spc="731">
                <a:solidFill>
                  <a:srgbClr val="FFFFFF"/>
                </a:solidFill>
                <a:latin typeface="Glacial Indifference Bold"/>
              </a:rPr>
              <a:t>CSS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597787" y="8629834"/>
            <a:ext cx="3701539" cy="1226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82"/>
              </a:lnSpc>
            </a:pPr>
            <a:r>
              <a:rPr lang="en-US" sz="7985" spc="1597">
                <a:solidFill>
                  <a:srgbClr val="FFFFFF"/>
                </a:solidFill>
                <a:latin typeface="Glacial Indifference Bold"/>
              </a:rPr>
              <a:t>+JS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00904" y="9577845"/>
            <a:ext cx="4017003" cy="557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86"/>
              </a:lnSpc>
            </a:pPr>
            <a:r>
              <a:rPr lang="en-US" sz="3655" spc="731">
                <a:solidFill>
                  <a:srgbClr val="FFFFFF"/>
                </a:solidFill>
                <a:latin typeface="Glacial Indifference Bold"/>
              </a:rPr>
              <a:t>АНИМАЦИЯ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0">
                <p:cTn id="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028700" y="2442844"/>
            <a:ext cx="13419950" cy="0"/>
          </a:xfrm>
          <a:prstGeom prst="line">
            <a:avLst/>
          </a:prstGeom>
          <a:ln w="76200" cap="flat">
            <a:gradFill>
              <a:gsLst>
                <a:gs pos="0">
                  <a:srgbClr val="FF5757">
                    <a:alpha val="100000"/>
                  </a:srgbClr>
                </a:gs>
                <a:gs pos="100000">
                  <a:srgbClr val="8C52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flipV="1">
            <a:off x="14448650" y="1028700"/>
            <a:ext cx="0" cy="1395094"/>
          </a:xfrm>
          <a:prstGeom prst="line">
            <a:avLst/>
          </a:prstGeom>
          <a:ln w="381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14448496" y="2461894"/>
            <a:ext cx="3839350" cy="19050"/>
          </a:xfrm>
          <a:prstGeom prst="line">
            <a:avLst/>
          </a:prstGeom>
          <a:ln w="381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1028700" y="2719446"/>
            <a:ext cx="8575070" cy="3888975"/>
          </a:xfrm>
          <a:custGeom>
            <a:avLst/>
            <a:gdLst/>
            <a:ahLst/>
            <a:cxnLst/>
            <a:rect l="l" t="t" r="r" b="b"/>
            <a:pathLst>
              <a:path w="8575070" h="3888975">
                <a:moveTo>
                  <a:pt x="0" y="0"/>
                </a:moveTo>
                <a:lnTo>
                  <a:pt x="8575070" y="0"/>
                </a:lnTo>
                <a:lnTo>
                  <a:pt x="8575070" y="3888976"/>
                </a:lnTo>
                <a:lnTo>
                  <a:pt x="0" y="38889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pic>
        <p:nvPicPr>
          <p:cNvPr id="7" name="Picture 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28750" r="28765"/>
          <a:stretch>
            <a:fillRect/>
          </a:stretch>
        </p:blipFill>
        <p:spPr>
          <a:xfrm>
            <a:off x="12515880" y="2790547"/>
            <a:ext cx="5220316" cy="6911951"/>
          </a:xfrm>
          <a:prstGeom prst="rect">
            <a:avLst/>
          </a:prstGeom>
        </p:spPr>
      </p:pic>
      <p:sp>
        <p:nvSpPr>
          <p:cNvPr id="8" name="Freeform 8"/>
          <p:cNvSpPr/>
          <p:nvPr/>
        </p:nvSpPr>
        <p:spPr>
          <a:xfrm rot="9515397">
            <a:off x="9935648" y="5117671"/>
            <a:ext cx="2248355" cy="803787"/>
          </a:xfrm>
          <a:custGeom>
            <a:avLst/>
            <a:gdLst/>
            <a:ahLst/>
            <a:cxnLst/>
            <a:rect l="l" t="t" r="r" b="b"/>
            <a:pathLst>
              <a:path w="2248355" h="803787">
                <a:moveTo>
                  <a:pt x="0" y="0"/>
                </a:moveTo>
                <a:lnTo>
                  <a:pt x="2248355" y="0"/>
                </a:lnTo>
                <a:lnTo>
                  <a:pt x="2248355" y="803787"/>
                </a:lnTo>
                <a:lnTo>
                  <a:pt x="0" y="80378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7374178" flipH="1">
            <a:off x="11489341" y="8411538"/>
            <a:ext cx="1302966" cy="964195"/>
          </a:xfrm>
          <a:custGeom>
            <a:avLst/>
            <a:gdLst/>
            <a:ahLst/>
            <a:cxnLst/>
            <a:rect l="l" t="t" r="r" b="b"/>
            <a:pathLst>
              <a:path w="1302966" h="964195">
                <a:moveTo>
                  <a:pt x="1302966" y="0"/>
                </a:moveTo>
                <a:lnTo>
                  <a:pt x="0" y="0"/>
                </a:lnTo>
                <a:lnTo>
                  <a:pt x="0" y="964194"/>
                </a:lnTo>
                <a:lnTo>
                  <a:pt x="1302966" y="964194"/>
                </a:lnTo>
                <a:lnTo>
                  <a:pt x="1302966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28700" y="6846924"/>
            <a:ext cx="10353462" cy="2688174"/>
          </a:xfrm>
          <a:custGeom>
            <a:avLst/>
            <a:gdLst/>
            <a:ahLst/>
            <a:cxnLst/>
            <a:rect l="l" t="t" r="r" b="b"/>
            <a:pathLst>
              <a:path w="10353462" h="2688174">
                <a:moveTo>
                  <a:pt x="0" y="0"/>
                </a:moveTo>
                <a:lnTo>
                  <a:pt x="10353462" y="0"/>
                </a:lnTo>
                <a:lnTo>
                  <a:pt x="10353462" y="2688174"/>
                </a:lnTo>
                <a:lnTo>
                  <a:pt x="0" y="268817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5240000" y="857250"/>
            <a:ext cx="2037591" cy="16542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Canva Sans Bold"/>
              </a:rPr>
              <a:t>04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876300"/>
            <a:ext cx="12441721" cy="28963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80"/>
              </a:lnSpc>
            </a:pPr>
            <a:r>
              <a:rPr lang="en-US" sz="8200" dirty="0" err="1">
                <a:solidFill>
                  <a:srgbClr val="FFFFFF"/>
                </a:solidFill>
                <a:latin typeface="Garet" panose="020B0604020202020204" charset="-52"/>
              </a:rPr>
              <a:t>Купуване</a:t>
            </a:r>
            <a:r>
              <a:rPr lang="en-US" sz="8200" dirty="0">
                <a:solidFill>
                  <a:srgbClr val="FFFFFF"/>
                </a:solidFill>
                <a:latin typeface="Garet" panose="020B0604020202020204" charset="-52"/>
              </a:rPr>
              <a:t> и </a:t>
            </a:r>
            <a:r>
              <a:rPr lang="en-US" sz="8200" dirty="0" err="1">
                <a:solidFill>
                  <a:srgbClr val="FFFFFF"/>
                </a:solidFill>
                <a:latin typeface="Garet" panose="020B0604020202020204" charset="-52"/>
              </a:rPr>
              <a:t>харесване</a:t>
            </a:r>
            <a:endParaRPr lang="en-US" sz="8200" dirty="0">
              <a:solidFill>
                <a:srgbClr val="FFFFFF"/>
              </a:solidFill>
              <a:latin typeface="Garet" panose="020B0604020202020204" charset="-52"/>
            </a:endParaRPr>
          </a:p>
          <a:p>
            <a:pPr algn="ctr">
              <a:lnSpc>
                <a:spcPts val="11480"/>
              </a:lnSpc>
            </a:pPr>
            <a:endParaRPr lang="en-US" sz="8200" dirty="0">
              <a:solidFill>
                <a:srgbClr val="FFFFFF"/>
              </a:solidFill>
              <a:latin typeface="Garet" panose="020B0604020202020204" charset="-52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866518" y="4028364"/>
            <a:ext cx="2057360" cy="7066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64"/>
              </a:lnSpc>
            </a:pPr>
            <a:r>
              <a:rPr lang="en-US" sz="4636" spc="927">
                <a:solidFill>
                  <a:srgbClr val="FFFFFF"/>
                </a:solidFill>
                <a:latin typeface="Glacial Indifference Bold"/>
              </a:rPr>
              <a:t>HTML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382162" y="7847143"/>
            <a:ext cx="1570405" cy="7066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64"/>
              </a:lnSpc>
            </a:pPr>
            <a:r>
              <a:rPr lang="en-US" sz="4636" spc="927">
                <a:solidFill>
                  <a:srgbClr val="FFFFFF"/>
                </a:solidFill>
                <a:latin typeface="Glacial Indifference Bold"/>
              </a:rPr>
              <a:t>CSS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609790" y="9535098"/>
            <a:ext cx="5191283" cy="6187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72"/>
              </a:lnSpc>
            </a:pPr>
            <a:r>
              <a:rPr lang="en-US" sz="4060" spc="812">
                <a:solidFill>
                  <a:srgbClr val="FFFFFF"/>
                </a:solidFill>
                <a:latin typeface="Glacial Indifference Bold"/>
              </a:rPr>
              <a:t>CLICK ЕФЕКТИ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0">
                <p:cTn id="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168</Words>
  <Application>Microsoft Office PowerPoint</Application>
  <PresentationFormat>По избор</PresentationFormat>
  <Paragraphs>58</Paragraphs>
  <Slides>10</Slides>
  <Notes>0</Notes>
  <HiddenSlides>0</HiddenSlides>
  <MMClips>2</MMClips>
  <ScaleCrop>false</ScaleCrop>
  <HeadingPairs>
    <vt:vector size="6" baseType="variant">
      <vt:variant>
        <vt:lpstr>Използвани шрифтове</vt:lpstr>
      </vt:variant>
      <vt:variant>
        <vt:i4>11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10</vt:i4>
      </vt:variant>
    </vt:vector>
  </HeadingPairs>
  <TitlesOfParts>
    <vt:vector size="22" baseType="lpstr">
      <vt:lpstr>Canva Sans Bold Italics</vt:lpstr>
      <vt:lpstr>Canva Sans Bold</vt:lpstr>
      <vt:lpstr>Calibri</vt:lpstr>
      <vt:lpstr>Open Sauce Medium</vt:lpstr>
      <vt:lpstr>Agrandir Narrow Bold</vt:lpstr>
      <vt:lpstr>Open Sauce Light</vt:lpstr>
      <vt:lpstr>Days</vt:lpstr>
      <vt:lpstr>Canva Sans</vt:lpstr>
      <vt:lpstr>Garet</vt:lpstr>
      <vt:lpstr>Glacial Indifference Bold</vt:lpstr>
      <vt:lpstr>Arial</vt:lpstr>
      <vt:lpstr>Office Theme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Bulgaria Explore</dc:title>
  <cp:lastModifiedBy>Теодор Т. Трифонов</cp:lastModifiedBy>
  <cp:revision>2</cp:revision>
  <dcterms:created xsi:type="dcterms:W3CDTF">2006-08-16T00:00:00Z</dcterms:created>
  <dcterms:modified xsi:type="dcterms:W3CDTF">2024-06-11T20:28:19Z</dcterms:modified>
  <dc:identifier>DAGE6hv5iIg</dc:identifier>
</cp:coreProperties>
</file>

<file path=docProps/thumbnail.jpeg>
</file>